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</p:sldIdLst>
  <p:sldSz cy="5143500" cx="9144000"/>
  <p:notesSz cx="6858000" cy="9144000"/>
  <p:embeddedFontLst>
    <p:embeddedFont>
      <p:font typeface="Work Sans"/>
      <p:regular r:id="rId9"/>
      <p:bold r:id="rId10"/>
      <p:italic r:id="rId11"/>
      <p:boldItalic r:id="rId12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11" Type="http://schemas.openxmlformats.org/officeDocument/2006/relationships/font" Target="fonts/WorkSans-italic.fntdata"/><Relationship Id="rId10" Type="http://schemas.openxmlformats.org/officeDocument/2006/relationships/font" Target="fonts/WorkSans-bold.fntdata"/><Relationship Id="rId12" Type="http://schemas.openxmlformats.org/officeDocument/2006/relationships/font" Target="fonts/WorkSans-boldItalic.fntdata"/><Relationship Id="rId9" Type="http://schemas.openxmlformats.org/officeDocument/2006/relationships/font" Target="fonts/WorkSans-regular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2cccf2a6577_1_15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2" name="Google Shape;52;g2cccf2a6577_1_1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g2cccf2a6577_1_26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2" name="Google Shape;62;g2cccf2a6577_1_2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g2cccf2a6577_1_46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2" name="Google Shape;72;g2cccf2a6577_1_4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Relationship Id="rId4" Type="http://schemas.openxmlformats.org/officeDocument/2006/relationships/image" Target="../media/image4.jp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png"/><Relationship Id="rId4" Type="http://schemas.openxmlformats.org/officeDocument/2006/relationships/image" Target="../media/image3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/>
        </p:nvSpPr>
        <p:spPr>
          <a:xfrm>
            <a:off x="742950" y="1865750"/>
            <a:ext cx="5304600" cy="2970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s" sz="1300">
                <a:solidFill>
                  <a:srgbClr val="002855"/>
                </a:solidFill>
                <a:latin typeface="Work Sans"/>
                <a:ea typeface="Work Sans"/>
                <a:cs typeface="Work Sans"/>
                <a:sym typeface="Work Sans"/>
              </a:rPr>
              <a:t>Cet été, Faites-vous plaisir</a:t>
            </a:r>
            <a:endParaRPr b="1" sz="1000">
              <a:solidFill>
                <a:schemeClr val="dk1"/>
              </a:solidFill>
              <a:highlight>
                <a:srgbClr val="FFFF00"/>
              </a:highlight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>
                <a:solidFill>
                  <a:srgbClr val="002855"/>
                </a:solidFill>
                <a:latin typeface="Work Sans"/>
                <a:ea typeface="Work Sans"/>
                <a:cs typeface="Work Sans"/>
                <a:sym typeface="Work Sans"/>
              </a:rPr>
              <a:t>Vous n'avez toujours pas réservé vos vacances ? Nous avons ce qu'il vous faut ! Découvrez l'expérience Iberostar Beachfront Resorts. Avec Iberostar, vous passerez les vacances que vous attendez tant. Une gastronomie savoureuse, des heuuuures de soleil et du temps pour vous ! Et pendant ce temps, nous, on travaille pour être neutres en émissions de CO2 d'ici à 2030.</a:t>
            </a:r>
            <a:endParaRPr>
              <a:solidFill>
                <a:srgbClr val="002855"/>
              </a:solidFill>
              <a:latin typeface="Work Sans"/>
              <a:ea typeface="Work Sans"/>
              <a:cs typeface="Work Sans"/>
              <a:sym typeface="Work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>
              <a:solidFill>
                <a:srgbClr val="002855"/>
              </a:solidFill>
              <a:latin typeface="Work Sans"/>
              <a:ea typeface="Work Sans"/>
              <a:cs typeface="Work Sans"/>
              <a:sym typeface="Work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>
                <a:solidFill>
                  <a:srgbClr val="002855"/>
                </a:solidFill>
                <a:latin typeface="Work Sans"/>
                <a:ea typeface="Work Sans"/>
                <a:cs typeface="Work Sans"/>
                <a:sym typeface="Work Sans"/>
              </a:rPr>
              <a:t>Vos vacances au meilleur prix. / Les meilleures offres pour vos vacances.</a:t>
            </a:r>
            <a:endParaRPr>
              <a:solidFill>
                <a:srgbClr val="002855"/>
              </a:solidFill>
              <a:latin typeface="Work Sans"/>
              <a:ea typeface="Work Sans"/>
              <a:cs typeface="Work Sans"/>
              <a:sym typeface="Work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>
              <a:solidFill>
                <a:srgbClr val="002855"/>
              </a:solidFill>
              <a:latin typeface="Work Sans"/>
              <a:ea typeface="Work Sans"/>
              <a:cs typeface="Work Sans"/>
              <a:sym typeface="Work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>
                <a:solidFill>
                  <a:srgbClr val="002855"/>
                </a:solidFill>
                <a:latin typeface="Work Sans"/>
                <a:ea typeface="Work Sans"/>
                <a:cs typeface="Work Sans"/>
                <a:sym typeface="Work Sans"/>
              </a:rPr>
              <a:t>Je réserve avec Iberostar (link/mail)</a:t>
            </a:r>
            <a:endParaRPr sz="1300">
              <a:solidFill>
                <a:srgbClr val="002855"/>
              </a:solidFill>
              <a:latin typeface="Work Sans"/>
              <a:ea typeface="Work Sans"/>
              <a:cs typeface="Work Sans"/>
              <a:sym typeface="Work Sans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200">
              <a:solidFill>
                <a:srgbClr val="002855"/>
              </a:solidFill>
              <a:latin typeface="Work Sans"/>
              <a:ea typeface="Work Sans"/>
              <a:cs typeface="Work Sans"/>
              <a:sym typeface="Work Sans"/>
            </a:endParaRPr>
          </a:p>
        </p:txBody>
      </p:sp>
      <p:sp>
        <p:nvSpPr>
          <p:cNvPr id="55" name="Google Shape;55;p13"/>
          <p:cNvSpPr txBox="1"/>
          <p:nvPr/>
        </p:nvSpPr>
        <p:spPr>
          <a:xfrm>
            <a:off x="707775" y="1014900"/>
            <a:ext cx="4014300" cy="221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4285F4"/>
              </a:buClr>
              <a:buSzPts val="1620"/>
              <a:buFont typeface="Arial Black"/>
              <a:buNone/>
            </a:pPr>
            <a:r>
              <a:rPr b="1" lang="es" sz="1600">
                <a:solidFill>
                  <a:srgbClr val="002855"/>
                </a:solidFill>
                <a:latin typeface="Work Sans"/>
                <a:ea typeface="Work Sans"/>
                <a:cs typeface="Work Sans"/>
                <a:sym typeface="Work Sans"/>
              </a:rPr>
              <a:t>Instagram Feed</a:t>
            </a:r>
            <a:endParaRPr b="1" sz="1600">
              <a:solidFill>
                <a:srgbClr val="002855"/>
              </a:solidFill>
              <a:latin typeface="Work Sans"/>
              <a:ea typeface="Work Sans"/>
              <a:cs typeface="Work Sans"/>
              <a:sym typeface="Work Sans"/>
            </a:endParaRPr>
          </a:p>
        </p:txBody>
      </p:sp>
      <p:pic>
        <p:nvPicPr>
          <p:cNvPr id="56" name="Google Shape;56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204944" y="505025"/>
            <a:ext cx="657750" cy="562751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/>
          <p:nvPr/>
        </p:nvSpPr>
        <p:spPr>
          <a:xfrm rot="-949170">
            <a:off x="1993284" y="1707461"/>
            <a:ext cx="5847268" cy="4205538"/>
          </a:xfrm>
          <a:custGeom>
            <a:rect b="b" l="l" r="r" t="t"/>
            <a:pathLst>
              <a:path extrusionOk="0" h="128263" w="191876">
                <a:moveTo>
                  <a:pt x="191876" y="0"/>
                </a:moveTo>
                <a:cubicBezTo>
                  <a:pt x="185868" y="2727"/>
                  <a:pt x="166043" y="-1155"/>
                  <a:pt x="155830" y="16360"/>
                </a:cubicBezTo>
                <a:cubicBezTo>
                  <a:pt x="145617" y="33875"/>
                  <a:pt x="152272" y="97695"/>
                  <a:pt x="130598" y="105089"/>
                </a:cubicBezTo>
                <a:cubicBezTo>
                  <a:pt x="108924" y="112483"/>
                  <a:pt x="45150" y="57027"/>
                  <a:pt x="25787" y="60724"/>
                </a:cubicBezTo>
                <a:cubicBezTo>
                  <a:pt x="6424" y="64421"/>
                  <a:pt x="18717" y="120709"/>
                  <a:pt x="14419" y="127271"/>
                </a:cubicBezTo>
                <a:cubicBezTo>
                  <a:pt x="10121" y="133833"/>
                  <a:pt x="2403" y="104627"/>
                  <a:pt x="0" y="100098"/>
                </a:cubicBezTo>
              </a:path>
            </a:pathLst>
          </a:custGeom>
          <a:noFill/>
          <a:ln cap="flat" cmpd="sng" w="28575">
            <a:solidFill>
              <a:srgbClr val="BDE0DC"/>
            </a:solidFill>
            <a:prstDash val="dot"/>
            <a:round/>
            <a:headEnd len="med" w="med" type="none"/>
            <a:tailEnd len="med" w="med" type="none"/>
          </a:ln>
        </p:spPr>
      </p:sp>
      <p:pic>
        <p:nvPicPr>
          <p:cNvPr id="58" name="Google Shape;58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981000" y="598012"/>
            <a:ext cx="416875" cy="416875"/>
          </a:xfrm>
          <a:prstGeom prst="rect">
            <a:avLst/>
          </a:prstGeom>
          <a:noFill/>
          <a:ln>
            <a:noFill/>
          </a:ln>
        </p:spPr>
      </p:pic>
      <p:sp>
        <p:nvSpPr>
          <p:cNvPr id="59" name="Google Shape;59;p13"/>
          <p:cNvSpPr txBox="1"/>
          <p:nvPr/>
        </p:nvSpPr>
        <p:spPr>
          <a:xfrm>
            <a:off x="630825" y="1222225"/>
            <a:ext cx="4776900" cy="30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 sz="800">
                <a:solidFill>
                  <a:srgbClr val="002855"/>
                </a:solidFill>
                <a:latin typeface="Work Sans"/>
                <a:ea typeface="Work Sans"/>
                <a:cs typeface="Work Sans"/>
                <a:sym typeface="Work Sans"/>
              </a:rPr>
              <a:t>Il suffit de copier et de coller ce texte et de l'inclure dans la description, avec une vidéo disponible dans la boîte à outils - n'oubliez pas d'indiquer vos coordonnées !</a:t>
            </a:r>
            <a:endParaRPr sz="800">
              <a:solidFill>
                <a:srgbClr val="002855"/>
              </a:solidFill>
              <a:latin typeface="Work Sans"/>
              <a:ea typeface="Work Sans"/>
              <a:cs typeface="Work Sans"/>
              <a:sym typeface="Work Sans"/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800">
              <a:solidFill>
                <a:srgbClr val="002855"/>
              </a:solidFill>
              <a:latin typeface="Work Sans"/>
              <a:ea typeface="Work Sans"/>
              <a:cs typeface="Work Sans"/>
              <a:sym typeface="Work Sans"/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800">
              <a:solidFill>
                <a:srgbClr val="002855"/>
              </a:solidFill>
              <a:latin typeface="Work Sans"/>
              <a:ea typeface="Work Sans"/>
              <a:cs typeface="Work Sans"/>
              <a:sym typeface="Work Sans"/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800">
              <a:solidFill>
                <a:srgbClr val="002855"/>
              </a:solidFill>
              <a:latin typeface="Work Sans"/>
              <a:ea typeface="Work Sans"/>
              <a:cs typeface="Work Sans"/>
              <a:sym typeface="Work Sans"/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800">
              <a:solidFill>
                <a:srgbClr val="002855"/>
              </a:solidFill>
              <a:latin typeface="Work Sans"/>
              <a:ea typeface="Work Sans"/>
              <a:cs typeface="Work Sans"/>
              <a:sym typeface="Work Sans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14"/>
          <p:cNvSpPr txBox="1"/>
          <p:nvPr/>
        </p:nvSpPr>
        <p:spPr>
          <a:xfrm>
            <a:off x="742950" y="2040950"/>
            <a:ext cx="5157300" cy="2185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s" sz="1300">
                <a:solidFill>
                  <a:srgbClr val="002855"/>
                </a:solidFill>
                <a:latin typeface="Work Sans"/>
                <a:ea typeface="Work Sans"/>
                <a:cs typeface="Work Sans"/>
                <a:sym typeface="Work Sans"/>
              </a:rPr>
              <a:t>Cet été, Faites-vous plaisir</a:t>
            </a:r>
            <a:endParaRPr b="1" sz="1300">
              <a:solidFill>
                <a:srgbClr val="002855"/>
              </a:solidFill>
              <a:latin typeface="Work Sans"/>
              <a:ea typeface="Work Sans"/>
              <a:cs typeface="Work Sans"/>
              <a:sym typeface="Work Sans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300">
              <a:solidFill>
                <a:srgbClr val="002855"/>
              </a:solidFill>
              <a:latin typeface="Work Sans"/>
              <a:ea typeface="Work Sans"/>
              <a:cs typeface="Work Sans"/>
              <a:sym typeface="Work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 sz="1300">
                <a:solidFill>
                  <a:srgbClr val="002855"/>
                </a:solidFill>
                <a:latin typeface="Work Sans"/>
                <a:ea typeface="Work Sans"/>
                <a:cs typeface="Work Sans"/>
                <a:sym typeface="Work Sans"/>
              </a:rPr>
              <a:t>Bonjour à toutes et tous,</a:t>
            </a:r>
            <a:endParaRPr sz="1300">
              <a:solidFill>
                <a:srgbClr val="002855"/>
              </a:solidFill>
              <a:latin typeface="Work Sans"/>
              <a:ea typeface="Work Sans"/>
              <a:cs typeface="Work Sans"/>
              <a:sym typeface="Work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300">
              <a:solidFill>
                <a:srgbClr val="002855"/>
              </a:solidFill>
              <a:latin typeface="Work Sans"/>
              <a:ea typeface="Work Sans"/>
              <a:cs typeface="Work Sans"/>
              <a:sym typeface="Work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 sz="1300">
                <a:solidFill>
                  <a:srgbClr val="002855"/>
                </a:solidFill>
                <a:latin typeface="Work Sans"/>
                <a:ea typeface="Work Sans"/>
                <a:cs typeface="Work Sans"/>
                <a:sym typeface="Work Sans"/>
              </a:rPr>
              <a:t>Nous avons des nouvelles excitantes à vous annoncer !</a:t>
            </a:r>
            <a:endParaRPr sz="1300">
              <a:solidFill>
                <a:srgbClr val="002855"/>
              </a:solidFill>
              <a:latin typeface="Work Sans"/>
              <a:ea typeface="Work Sans"/>
              <a:cs typeface="Work Sans"/>
              <a:sym typeface="Work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 sz="1300">
                <a:solidFill>
                  <a:srgbClr val="002855"/>
                </a:solidFill>
                <a:latin typeface="Work Sans"/>
                <a:ea typeface="Work Sans"/>
                <a:cs typeface="Work Sans"/>
                <a:sym typeface="Work Sans"/>
              </a:rPr>
              <a:t>Aujourd'hui, nous lançons notre nouvelle campagne : Faites-vous plaisir.</a:t>
            </a:r>
            <a:endParaRPr sz="1300">
              <a:solidFill>
                <a:srgbClr val="002855"/>
              </a:solidFill>
              <a:latin typeface="Work Sans"/>
              <a:ea typeface="Work Sans"/>
              <a:cs typeface="Work Sans"/>
              <a:sym typeface="Work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 sz="1300">
                <a:solidFill>
                  <a:srgbClr val="002855"/>
                </a:solidFill>
                <a:latin typeface="Work Sans"/>
                <a:ea typeface="Work Sans"/>
                <a:cs typeface="Work Sans"/>
                <a:sym typeface="Work Sans"/>
              </a:rPr>
              <a:t>Nous vous partageons une vidéo dans laquelle nous vous expliquons comment utiliser le contenu de manière efficace.</a:t>
            </a:r>
            <a:endParaRPr sz="1300">
              <a:solidFill>
                <a:srgbClr val="002855"/>
              </a:solidFill>
              <a:latin typeface="Work Sans"/>
              <a:ea typeface="Work Sans"/>
              <a:cs typeface="Work Sans"/>
              <a:sym typeface="Work Sans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300">
              <a:solidFill>
                <a:srgbClr val="002855"/>
              </a:solidFill>
              <a:latin typeface="Work Sans"/>
              <a:ea typeface="Work Sans"/>
              <a:cs typeface="Work Sans"/>
              <a:sym typeface="Work Sans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200">
              <a:solidFill>
                <a:srgbClr val="002855"/>
              </a:solidFill>
              <a:latin typeface="Work Sans"/>
              <a:ea typeface="Work Sans"/>
              <a:cs typeface="Work Sans"/>
              <a:sym typeface="Work Sans"/>
            </a:endParaRPr>
          </a:p>
        </p:txBody>
      </p:sp>
      <p:sp>
        <p:nvSpPr>
          <p:cNvPr id="65" name="Google Shape;65;p14"/>
          <p:cNvSpPr txBox="1"/>
          <p:nvPr/>
        </p:nvSpPr>
        <p:spPr>
          <a:xfrm>
            <a:off x="742950" y="1122775"/>
            <a:ext cx="4014300" cy="221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4285F4"/>
              </a:buClr>
              <a:buSzPts val="1620"/>
              <a:buFont typeface="Arial Black"/>
              <a:buNone/>
            </a:pPr>
            <a:r>
              <a:rPr b="1" lang="es" sz="1600">
                <a:solidFill>
                  <a:srgbClr val="002855"/>
                </a:solidFill>
                <a:latin typeface="Work Sans"/>
                <a:ea typeface="Work Sans"/>
                <a:cs typeface="Work Sans"/>
                <a:sym typeface="Work Sans"/>
              </a:rPr>
              <a:t>Facebook Feed</a:t>
            </a:r>
            <a:endParaRPr b="1" sz="1600">
              <a:solidFill>
                <a:srgbClr val="002855"/>
              </a:solidFill>
              <a:latin typeface="Work Sans"/>
              <a:ea typeface="Work Sans"/>
              <a:cs typeface="Work Sans"/>
              <a:sym typeface="Work Sans"/>
            </a:endParaRPr>
          </a:p>
        </p:txBody>
      </p:sp>
      <p:pic>
        <p:nvPicPr>
          <p:cNvPr id="66" name="Google Shape;66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204944" y="505025"/>
            <a:ext cx="657750" cy="562751"/>
          </a:xfrm>
          <a:prstGeom prst="rect">
            <a:avLst/>
          </a:prstGeom>
          <a:noFill/>
          <a:ln>
            <a:noFill/>
          </a:ln>
        </p:spPr>
      </p:pic>
      <p:sp>
        <p:nvSpPr>
          <p:cNvPr id="67" name="Google Shape;67;p14"/>
          <p:cNvSpPr/>
          <p:nvPr/>
        </p:nvSpPr>
        <p:spPr>
          <a:xfrm rot="-949170">
            <a:off x="1993284" y="1707461"/>
            <a:ext cx="5847268" cy="4205538"/>
          </a:xfrm>
          <a:custGeom>
            <a:rect b="b" l="l" r="r" t="t"/>
            <a:pathLst>
              <a:path extrusionOk="0" h="128263" w="191876">
                <a:moveTo>
                  <a:pt x="191876" y="0"/>
                </a:moveTo>
                <a:cubicBezTo>
                  <a:pt x="185868" y="2727"/>
                  <a:pt x="166043" y="-1155"/>
                  <a:pt x="155830" y="16360"/>
                </a:cubicBezTo>
                <a:cubicBezTo>
                  <a:pt x="145617" y="33875"/>
                  <a:pt x="152272" y="97695"/>
                  <a:pt x="130598" y="105089"/>
                </a:cubicBezTo>
                <a:cubicBezTo>
                  <a:pt x="108924" y="112483"/>
                  <a:pt x="45150" y="57027"/>
                  <a:pt x="25787" y="60724"/>
                </a:cubicBezTo>
                <a:cubicBezTo>
                  <a:pt x="6424" y="64421"/>
                  <a:pt x="18717" y="120709"/>
                  <a:pt x="14419" y="127271"/>
                </a:cubicBezTo>
                <a:cubicBezTo>
                  <a:pt x="10121" y="133833"/>
                  <a:pt x="2403" y="104627"/>
                  <a:pt x="0" y="100098"/>
                </a:cubicBezTo>
              </a:path>
            </a:pathLst>
          </a:custGeom>
          <a:noFill/>
          <a:ln cap="flat" cmpd="sng" w="28575">
            <a:solidFill>
              <a:srgbClr val="BDE0DC"/>
            </a:solidFill>
            <a:prstDash val="dot"/>
            <a:round/>
            <a:headEnd len="med" w="med" type="none"/>
            <a:tailEnd len="med" w="med" type="none"/>
          </a:ln>
        </p:spPr>
      </p:sp>
      <p:pic>
        <p:nvPicPr>
          <p:cNvPr id="68" name="Google Shape;68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121788" y="727950"/>
            <a:ext cx="306150" cy="306150"/>
          </a:xfrm>
          <a:prstGeom prst="rect">
            <a:avLst/>
          </a:prstGeom>
          <a:noFill/>
          <a:ln>
            <a:noFill/>
          </a:ln>
        </p:spPr>
      </p:pic>
      <p:sp>
        <p:nvSpPr>
          <p:cNvPr id="69" name="Google Shape;69;p14"/>
          <p:cNvSpPr txBox="1"/>
          <p:nvPr/>
        </p:nvSpPr>
        <p:spPr>
          <a:xfrm>
            <a:off x="630825" y="1298425"/>
            <a:ext cx="4776900" cy="30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 sz="800">
                <a:solidFill>
                  <a:srgbClr val="002855"/>
                </a:solidFill>
                <a:latin typeface="Work Sans"/>
                <a:ea typeface="Work Sans"/>
                <a:cs typeface="Work Sans"/>
                <a:sym typeface="Work Sans"/>
              </a:rPr>
              <a:t>Il suffit de copier et de coller ce texte et de l'inclure dans la description, avec une vidéo disponible dans la boîte à outils - n'oubliez pas d'indiquer vos coordonnées !</a:t>
            </a:r>
            <a:endParaRPr sz="800">
              <a:solidFill>
                <a:srgbClr val="002855"/>
              </a:solidFill>
              <a:latin typeface="Work Sans"/>
              <a:ea typeface="Work Sans"/>
              <a:cs typeface="Work Sans"/>
              <a:sym typeface="Work Sans"/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800">
              <a:solidFill>
                <a:srgbClr val="002855"/>
              </a:solidFill>
              <a:latin typeface="Work Sans"/>
              <a:ea typeface="Work Sans"/>
              <a:cs typeface="Work Sans"/>
              <a:sym typeface="Work Sans"/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800">
              <a:solidFill>
                <a:srgbClr val="002855"/>
              </a:solidFill>
              <a:latin typeface="Work Sans"/>
              <a:ea typeface="Work Sans"/>
              <a:cs typeface="Work Sans"/>
              <a:sym typeface="Work Sans"/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800">
              <a:solidFill>
                <a:srgbClr val="002855"/>
              </a:solidFill>
              <a:latin typeface="Work Sans"/>
              <a:ea typeface="Work Sans"/>
              <a:cs typeface="Work Sans"/>
              <a:sym typeface="Work Sans"/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800">
              <a:solidFill>
                <a:srgbClr val="002855"/>
              </a:solidFill>
              <a:latin typeface="Work Sans"/>
              <a:ea typeface="Work Sans"/>
              <a:cs typeface="Work Sans"/>
              <a:sym typeface="Work Sans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5"/>
          <p:cNvSpPr txBox="1"/>
          <p:nvPr/>
        </p:nvSpPr>
        <p:spPr>
          <a:xfrm>
            <a:off x="742950" y="2118025"/>
            <a:ext cx="5241600" cy="2385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s" sz="1300">
                <a:solidFill>
                  <a:srgbClr val="002855"/>
                </a:solidFill>
                <a:latin typeface="Work Sans"/>
                <a:ea typeface="Work Sans"/>
                <a:cs typeface="Work Sans"/>
                <a:sym typeface="Work Sans"/>
              </a:rPr>
              <a:t>Cet été, Faites-vous plaisir</a:t>
            </a:r>
            <a:endParaRPr b="1" sz="1300">
              <a:solidFill>
                <a:srgbClr val="002855"/>
              </a:solidFill>
              <a:latin typeface="Work Sans"/>
              <a:ea typeface="Work Sans"/>
              <a:cs typeface="Work Sans"/>
              <a:sym typeface="Work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sz="1300">
              <a:solidFill>
                <a:srgbClr val="002855"/>
              </a:solidFill>
              <a:latin typeface="Work Sans"/>
              <a:ea typeface="Work Sans"/>
              <a:cs typeface="Work Sans"/>
              <a:sym typeface="Work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 sz="1300">
                <a:solidFill>
                  <a:srgbClr val="002855"/>
                </a:solidFill>
                <a:latin typeface="Work Sans"/>
                <a:ea typeface="Work Sans"/>
                <a:cs typeface="Work Sans"/>
                <a:sym typeface="Work Sans"/>
              </a:rPr>
              <a:t>Il est l'heure de réserver une escapade au soleil en famille ! On s'envole pour une déconnexion totale. Cet été, vous aussi mouillez le maillot. Nous, chez Iberostar, on s'occupe du reste. Le reste ? On réduit notamment le gaspillage alimentaire grâce à l'intelligence artificielle.</a:t>
            </a:r>
            <a:endParaRPr sz="1300">
              <a:solidFill>
                <a:srgbClr val="002855"/>
              </a:solidFill>
              <a:latin typeface="Work Sans"/>
              <a:ea typeface="Work Sans"/>
              <a:cs typeface="Work Sans"/>
              <a:sym typeface="Work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br>
              <a:rPr lang="es" sz="1300">
                <a:solidFill>
                  <a:srgbClr val="002855"/>
                </a:solidFill>
                <a:latin typeface="Work Sans"/>
                <a:ea typeface="Work Sans"/>
                <a:cs typeface="Work Sans"/>
                <a:sym typeface="Work Sans"/>
              </a:rPr>
            </a:br>
            <a:r>
              <a:rPr lang="es" sz="1300">
                <a:solidFill>
                  <a:srgbClr val="002855"/>
                </a:solidFill>
                <a:latin typeface="Work Sans"/>
                <a:ea typeface="Work Sans"/>
                <a:cs typeface="Work Sans"/>
                <a:sym typeface="Work Sans"/>
              </a:rPr>
              <a:t>Vos vacances au meilleur prix.</a:t>
            </a:r>
            <a:endParaRPr sz="1300">
              <a:solidFill>
                <a:srgbClr val="002855"/>
              </a:solidFill>
              <a:latin typeface="Work Sans"/>
              <a:ea typeface="Work Sans"/>
              <a:cs typeface="Work Sans"/>
              <a:sym typeface="Work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300">
              <a:solidFill>
                <a:srgbClr val="002855"/>
              </a:solidFill>
              <a:latin typeface="Work Sans"/>
              <a:ea typeface="Work Sans"/>
              <a:cs typeface="Work Sans"/>
              <a:sym typeface="Work Sans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 sz="1300">
                <a:solidFill>
                  <a:srgbClr val="002855"/>
                </a:solidFill>
                <a:latin typeface="Work Sans"/>
                <a:ea typeface="Work Sans"/>
                <a:cs typeface="Work Sans"/>
                <a:sym typeface="Work Sans"/>
              </a:rPr>
              <a:t>Réservez avec (Agence de voyage)</a:t>
            </a:r>
            <a:endParaRPr sz="1300">
              <a:solidFill>
                <a:srgbClr val="002855"/>
              </a:solidFill>
              <a:latin typeface="Work Sans"/>
              <a:ea typeface="Work Sans"/>
              <a:cs typeface="Work Sans"/>
              <a:sym typeface="Work Sans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200">
              <a:solidFill>
                <a:srgbClr val="002855"/>
              </a:solidFill>
              <a:latin typeface="Work Sans"/>
              <a:ea typeface="Work Sans"/>
              <a:cs typeface="Work Sans"/>
              <a:sym typeface="Work Sans"/>
            </a:endParaRPr>
          </a:p>
        </p:txBody>
      </p:sp>
      <p:sp>
        <p:nvSpPr>
          <p:cNvPr id="75" name="Google Shape;75;p15"/>
          <p:cNvSpPr txBox="1"/>
          <p:nvPr/>
        </p:nvSpPr>
        <p:spPr>
          <a:xfrm>
            <a:off x="742950" y="1150775"/>
            <a:ext cx="4014300" cy="221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4285F4"/>
              </a:buClr>
              <a:buSzPts val="1620"/>
              <a:buFont typeface="Arial Black"/>
              <a:buNone/>
            </a:pPr>
            <a:r>
              <a:rPr b="1" lang="es" sz="1600">
                <a:solidFill>
                  <a:srgbClr val="002855"/>
                </a:solidFill>
                <a:latin typeface="Work Sans"/>
                <a:ea typeface="Work Sans"/>
                <a:cs typeface="Work Sans"/>
                <a:sym typeface="Work Sans"/>
              </a:rPr>
              <a:t>Newsletter</a:t>
            </a:r>
            <a:endParaRPr b="1" sz="1600">
              <a:solidFill>
                <a:srgbClr val="002855"/>
              </a:solidFill>
              <a:latin typeface="Work Sans"/>
              <a:ea typeface="Work Sans"/>
              <a:cs typeface="Work Sans"/>
              <a:sym typeface="Work Sans"/>
            </a:endParaRPr>
          </a:p>
        </p:txBody>
      </p:sp>
      <p:pic>
        <p:nvPicPr>
          <p:cNvPr id="76" name="Google Shape;76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204944" y="505025"/>
            <a:ext cx="657750" cy="562751"/>
          </a:xfrm>
          <a:prstGeom prst="rect">
            <a:avLst/>
          </a:prstGeom>
          <a:noFill/>
          <a:ln>
            <a:noFill/>
          </a:ln>
        </p:spPr>
      </p:pic>
      <p:sp>
        <p:nvSpPr>
          <p:cNvPr id="77" name="Google Shape;77;p15"/>
          <p:cNvSpPr/>
          <p:nvPr/>
        </p:nvSpPr>
        <p:spPr>
          <a:xfrm rot="-949170">
            <a:off x="1993284" y="1707461"/>
            <a:ext cx="5847268" cy="4205538"/>
          </a:xfrm>
          <a:custGeom>
            <a:rect b="b" l="l" r="r" t="t"/>
            <a:pathLst>
              <a:path extrusionOk="0" h="128263" w="191876">
                <a:moveTo>
                  <a:pt x="191876" y="0"/>
                </a:moveTo>
                <a:cubicBezTo>
                  <a:pt x="185868" y="2727"/>
                  <a:pt x="166043" y="-1155"/>
                  <a:pt x="155830" y="16360"/>
                </a:cubicBezTo>
                <a:cubicBezTo>
                  <a:pt x="145617" y="33875"/>
                  <a:pt x="152272" y="97695"/>
                  <a:pt x="130598" y="105089"/>
                </a:cubicBezTo>
                <a:cubicBezTo>
                  <a:pt x="108924" y="112483"/>
                  <a:pt x="45150" y="57027"/>
                  <a:pt x="25787" y="60724"/>
                </a:cubicBezTo>
                <a:cubicBezTo>
                  <a:pt x="6424" y="64421"/>
                  <a:pt x="18717" y="120709"/>
                  <a:pt x="14419" y="127271"/>
                </a:cubicBezTo>
                <a:cubicBezTo>
                  <a:pt x="10121" y="133833"/>
                  <a:pt x="2403" y="104627"/>
                  <a:pt x="0" y="100098"/>
                </a:cubicBezTo>
              </a:path>
            </a:pathLst>
          </a:custGeom>
          <a:noFill/>
          <a:ln cap="flat" cmpd="sng" w="28575">
            <a:solidFill>
              <a:srgbClr val="BDE0DC"/>
            </a:solidFill>
            <a:prstDash val="dot"/>
            <a:round/>
            <a:headEnd len="med" w="med" type="none"/>
            <a:tailEnd len="med" w="med" type="none"/>
          </a:ln>
        </p:spPr>
      </p:sp>
      <p:pic>
        <p:nvPicPr>
          <p:cNvPr id="78" name="Google Shape;78;p15"/>
          <p:cNvPicPr preferRelativeResize="0"/>
          <p:nvPr/>
        </p:nvPicPr>
        <p:blipFill rotWithShape="1">
          <a:blip r:embed="rId4">
            <a:alphaModFix/>
          </a:blip>
          <a:srcRect b="20778" l="0" r="0" t="17818"/>
          <a:stretch/>
        </p:blipFill>
        <p:spPr>
          <a:xfrm>
            <a:off x="969975" y="725575"/>
            <a:ext cx="597551" cy="366888"/>
          </a:xfrm>
          <a:prstGeom prst="rect">
            <a:avLst/>
          </a:prstGeom>
          <a:noFill/>
          <a:ln>
            <a:noFill/>
          </a:ln>
        </p:spPr>
      </p:pic>
      <p:sp>
        <p:nvSpPr>
          <p:cNvPr id="79" name="Google Shape;79;p15"/>
          <p:cNvSpPr txBox="1"/>
          <p:nvPr/>
        </p:nvSpPr>
        <p:spPr>
          <a:xfrm>
            <a:off x="630825" y="1298425"/>
            <a:ext cx="4776900" cy="30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" sz="800">
                <a:solidFill>
                  <a:srgbClr val="002855"/>
                </a:solidFill>
                <a:latin typeface="Work Sans"/>
                <a:ea typeface="Work Sans"/>
                <a:cs typeface="Work Sans"/>
                <a:sym typeface="Work Sans"/>
              </a:rPr>
              <a:t>Il suffit de copier et de coller ce texte et de l'inclure dans la description, avec une vidéo disponible dans la boîte à outils - n'oubliez pas d'indiquer vos coordonnées !</a:t>
            </a:r>
            <a:endParaRPr sz="800">
              <a:solidFill>
                <a:srgbClr val="002855"/>
              </a:solidFill>
              <a:latin typeface="Work Sans"/>
              <a:ea typeface="Work Sans"/>
              <a:cs typeface="Work Sans"/>
              <a:sym typeface="Work Sans"/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800">
              <a:solidFill>
                <a:srgbClr val="002855"/>
              </a:solidFill>
              <a:latin typeface="Work Sans"/>
              <a:ea typeface="Work Sans"/>
              <a:cs typeface="Work Sans"/>
              <a:sym typeface="Work Sans"/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800">
              <a:solidFill>
                <a:srgbClr val="002855"/>
              </a:solidFill>
              <a:latin typeface="Work Sans"/>
              <a:ea typeface="Work Sans"/>
              <a:cs typeface="Work Sans"/>
              <a:sym typeface="Work Sans"/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800">
              <a:solidFill>
                <a:srgbClr val="002855"/>
              </a:solidFill>
              <a:latin typeface="Work Sans"/>
              <a:ea typeface="Work Sans"/>
              <a:cs typeface="Work Sans"/>
              <a:sym typeface="Work Sans"/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800">
              <a:solidFill>
                <a:srgbClr val="002855"/>
              </a:solidFill>
              <a:latin typeface="Work Sans"/>
              <a:ea typeface="Work Sans"/>
              <a:cs typeface="Work Sans"/>
              <a:sym typeface="Work Sans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